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2" r:id="rId1"/>
  </p:sldMasterIdLst>
  <p:notesMasterIdLst>
    <p:notesMasterId r:id="rId13"/>
  </p:notesMasterIdLst>
  <p:sldIdLst>
    <p:sldId id="256" r:id="rId2"/>
    <p:sldId id="293" r:id="rId3"/>
    <p:sldId id="328" r:id="rId4"/>
    <p:sldId id="257" r:id="rId5"/>
    <p:sldId id="315" r:id="rId6"/>
    <p:sldId id="316" r:id="rId7"/>
    <p:sldId id="327" r:id="rId8"/>
    <p:sldId id="326" r:id="rId9"/>
    <p:sldId id="329" r:id="rId10"/>
    <p:sldId id="330" r:id="rId11"/>
    <p:sldId id="33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592CB"/>
    <a:srgbClr val="5485C0"/>
    <a:srgbClr val="5787C0"/>
    <a:srgbClr val="5A8BC5"/>
    <a:srgbClr val="21B78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gif>
</file>

<file path=ppt/media/image10.png>
</file>

<file path=ppt/media/image2.gif>
</file>

<file path=ppt/media/image3.png>
</file>

<file path=ppt/media/image4.gif>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367A76-B6FF-4C21-AC9C-C136525DC12E}" type="datetimeFigureOut">
              <a:rPr lang="en-AU" smtClean="0"/>
              <a:t>24/04/2024</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E5D7BA-1A94-404E-8303-93C30A5593CA}" type="slidenum">
              <a:rPr lang="en-AU" smtClean="0"/>
              <a:t>‹#›</a:t>
            </a:fld>
            <a:endParaRPr lang="en-AU"/>
          </a:p>
        </p:txBody>
      </p:sp>
    </p:spTree>
    <p:extLst>
      <p:ext uri="{BB962C8B-B14F-4D97-AF65-F5344CB8AC3E}">
        <p14:creationId xmlns:p14="http://schemas.microsoft.com/office/powerpoint/2010/main" val="421798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4/24/2024</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2729363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4/24/2024</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627723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4/24/2024</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82796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4/24/2024</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3406664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4/24/2024</a:t>
            </a:fld>
            <a:endParaRPr lang="en-US" dirty="0"/>
          </a:p>
        </p:txBody>
      </p:sp>
    </p:spTree>
    <p:extLst>
      <p:ext uri="{BB962C8B-B14F-4D97-AF65-F5344CB8AC3E}">
        <p14:creationId xmlns:p14="http://schemas.microsoft.com/office/powerpoint/2010/main" val="1388209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4/24/2024</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575768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4/24/2024</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172567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4/24/2024</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385673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4/24/2024</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8005982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4/24/2024</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06382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4/24/2024</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5672519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4/24/2024</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7050082"/>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41" r:id="rId5"/>
    <p:sldLayoutId id="2147483746" r:id="rId6"/>
    <p:sldLayoutId id="2147483742" r:id="rId7"/>
    <p:sldLayoutId id="2147483743" r:id="rId8"/>
    <p:sldLayoutId id="2147483744" r:id="rId9"/>
    <p:sldLayoutId id="2147483745" r:id="rId10"/>
    <p:sldLayoutId id="2147483747"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67" name="Rectangle 1166">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D888DBE8-157A-2820-5F17-2A7263811548}"/>
              </a:ext>
            </a:extLst>
          </p:cNvPr>
          <p:cNvSpPr>
            <a:spLocks noGrp="1"/>
          </p:cNvSpPr>
          <p:nvPr>
            <p:ph type="ctrTitle"/>
          </p:nvPr>
        </p:nvSpPr>
        <p:spPr>
          <a:xfrm>
            <a:off x="6090045" y="1346200"/>
            <a:ext cx="5624118" cy="3284538"/>
          </a:xfrm>
        </p:spPr>
        <p:txBody>
          <a:bodyPr anchor="b">
            <a:normAutofit/>
          </a:bodyPr>
          <a:lstStyle/>
          <a:p>
            <a:r>
              <a:rPr lang="en-AU" dirty="0"/>
              <a:t>Muscles working together</a:t>
            </a:r>
          </a:p>
        </p:txBody>
      </p:sp>
      <p:sp>
        <p:nvSpPr>
          <p:cNvPr id="3" name="Subtitle 2">
            <a:extLst>
              <a:ext uri="{FF2B5EF4-FFF2-40B4-BE49-F238E27FC236}">
                <a16:creationId xmlns:a16="http://schemas.microsoft.com/office/drawing/2014/main" id="{AE07AE95-F8FB-D371-4C43-5A92F263451B}"/>
              </a:ext>
            </a:extLst>
          </p:cNvPr>
          <p:cNvSpPr>
            <a:spLocks noGrp="1"/>
          </p:cNvSpPr>
          <p:nvPr>
            <p:ph type="subTitle" idx="1"/>
          </p:nvPr>
        </p:nvSpPr>
        <p:spPr>
          <a:xfrm>
            <a:off x="6096369" y="4630738"/>
            <a:ext cx="5617794" cy="1150937"/>
          </a:xfrm>
        </p:spPr>
        <p:txBody>
          <a:bodyPr anchor="t">
            <a:normAutofit/>
          </a:bodyPr>
          <a:lstStyle/>
          <a:p>
            <a:r>
              <a:rPr lang="en-US"/>
              <a:t>AEHBY ATAR Human Biology</a:t>
            </a:r>
            <a:endParaRPr lang="en-AU"/>
          </a:p>
          <a:p>
            <a:endParaRPr lang="en-AU"/>
          </a:p>
        </p:txBody>
      </p:sp>
      <p:sp>
        <p:nvSpPr>
          <p:cNvPr id="1169" name="Freeform: Shape 1168">
            <a:extLst>
              <a:ext uri="{FF2B5EF4-FFF2-40B4-BE49-F238E27FC236}">
                <a16:creationId xmlns:a16="http://schemas.microsoft.com/office/drawing/2014/main" id="{96CB0275-66F1-4491-93B8-121D0C717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71" name="Freeform: Shape 1170">
            <a:extLst>
              <a:ext uri="{FF2B5EF4-FFF2-40B4-BE49-F238E27FC236}">
                <a16:creationId xmlns:a16="http://schemas.microsoft.com/office/drawing/2014/main" id="{18D32C3D-8F76-4E99-BE56-0836CC38C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8493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173" name="Freeform: Shape 1172">
            <a:extLst>
              <a:ext uri="{FF2B5EF4-FFF2-40B4-BE49-F238E27FC236}">
                <a16:creationId xmlns:a16="http://schemas.microsoft.com/office/drawing/2014/main" id="{70766076-46F5-42D5-A773-2B3BEF2B8B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25575"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5" name="Picture 4" descr="A skeleton of a leg and arm&#10;&#10;Description automatically generated with medium confidence">
            <a:extLst>
              <a:ext uri="{FF2B5EF4-FFF2-40B4-BE49-F238E27FC236}">
                <a16:creationId xmlns:a16="http://schemas.microsoft.com/office/drawing/2014/main" id="{565926BF-4532-AF99-43CE-234F39A873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9290" y="1314041"/>
            <a:ext cx="3063895" cy="4178039"/>
          </a:xfrm>
          <a:prstGeom prst="rect">
            <a:avLst/>
          </a:prstGeom>
        </p:spPr>
      </p:pic>
    </p:spTree>
    <p:extLst>
      <p:ext uri="{BB962C8B-B14F-4D97-AF65-F5344CB8AC3E}">
        <p14:creationId xmlns:p14="http://schemas.microsoft.com/office/powerpoint/2010/main" val="617962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8" name="Rectangle 19">
            <a:extLst>
              <a:ext uri="{FF2B5EF4-FFF2-40B4-BE49-F238E27FC236}">
                <a16:creationId xmlns:a16="http://schemas.microsoft.com/office/drawing/2014/main" id="{49BB7E9A-6937-4BF0-9F51-A20F197B55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9" name="Freeform: Shape 21">
            <a:extLst>
              <a:ext uri="{FF2B5EF4-FFF2-40B4-BE49-F238E27FC236}">
                <a16:creationId xmlns:a16="http://schemas.microsoft.com/office/drawing/2014/main" id="{E0939753-89D7-48A8-8441-B9FF25CE8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04167" y="0"/>
            <a:ext cx="5687681" cy="5708856"/>
          </a:xfrm>
          <a:custGeom>
            <a:avLst/>
            <a:gdLst>
              <a:gd name="connsiteX0" fmla="*/ 2787282 w 5687681"/>
              <a:gd name="connsiteY0" fmla="*/ 0 h 5708856"/>
              <a:gd name="connsiteX1" fmla="*/ 3988996 w 5687681"/>
              <a:gd name="connsiteY1" fmla="*/ 0 h 5708856"/>
              <a:gd name="connsiteX2" fmla="*/ 4236253 w 5687681"/>
              <a:gd name="connsiteY2" fmla="*/ 68070 h 5708856"/>
              <a:gd name="connsiteX3" fmla="*/ 4483543 w 5687681"/>
              <a:gd name="connsiteY3" fmla="*/ 168573 h 5708856"/>
              <a:gd name="connsiteX4" fmla="*/ 5265611 w 5687681"/>
              <a:gd name="connsiteY4" fmla="*/ 790441 h 5708856"/>
              <a:gd name="connsiteX5" fmla="*/ 5682608 w 5687681"/>
              <a:gd name="connsiteY5" fmla="*/ 1499885 h 5708856"/>
              <a:gd name="connsiteX6" fmla="*/ 5687681 w 5687681"/>
              <a:gd name="connsiteY6" fmla="*/ 1513862 h 5708856"/>
              <a:gd name="connsiteX7" fmla="*/ 5687681 w 5687681"/>
              <a:gd name="connsiteY7" fmla="*/ 3841322 h 5708856"/>
              <a:gd name="connsiteX8" fmla="*/ 5651147 w 5687681"/>
              <a:gd name="connsiteY8" fmla="*/ 3896489 h 5708856"/>
              <a:gd name="connsiteX9" fmla="*/ 4734255 w 5687681"/>
              <a:gd name="connsiteY9" fmla="*/ 4737639 h 5708856"/>
              <a:gd name="connsiteX10" fmla="*/ 4532663 w 5687681"/>
              <a:gd name="connsiteY10" fmla="*/ 4898543 h 5708856"/>
              <a:gd name="connsiteX11" fmla="*/ 2876165 w 5687681"/>
              <a:gd name="connsiteY11" fmla="*/ 5708856 h 5708856"/>
              <a:gd name="connsiteX12" fmla="*/ 694066 w 5687681"/>
              <a:gd name="connsiteY12" fmla="*/ 4391717 h 5708856"/>
              <a:gd name="connsiteX13" fmla="*/ 461517 w 5687681"/>
              <a:gd name="connsiteY13" fmla="*/ 4054756 h 5708856"/>
              <a:gd name="connsiteX14" fmla="*/ 0 w 5687681"/>
              <a:gd name="connsiteY14" fmla="*/ 2993139 h 5708856"/>
              <a:gd name="connsiteX15" fmla="*/ 278855 w 5687681"/>
              <a:gd name="connsiteY15" fmla="*/ 1849819 h 5708856"/>
              <a:gd name="connsiteX16" fmla="*/ 1047879 w 5687681"/>
              <a:gd name="connsiteY16" fmla="*/ 867400 h 5708856"/>
              <a:gd name="connsiteX17" fmla="*/ 2159714 w 5687681"/>
              <a:gd name="connsiteY17" fmla="*/ 186098 h 5708856"/>
              <a:gd name="connsiteX18" fmla="*/ 2785137 w 5687681"/>
              <a:gd name="connsiteY18" fmla="*/ 372 h 570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687681" h="5708856">
                <a:moveTo>
                  <a:pt x="2787282" y="0"/>
                </a:moveTo>
                <a:lnTo>
                  <a:pt x="3988996" y="0"/>
                </a:lnTo>
                <a:lnTo>
                  <a:pt x="4236253" y="68070"/>
                </a:lnTo>
                <a:cubicBezTo>
                  <a:pt x="4321147" y="96843"/>
                  <a:pt x="4403628" y="130356"/>
                  <a:pt x="4483543" y="168573"/>
                </a:cubicBezTo>
                <a:cubicBezTo>
                  <a:pt x="4783119" y="311949"/>
                  <a:pt x="5046239" y="521215"/>
                  <a:pt x="5265611" y="790441"/>
                </a:cubicBezTo>
                <a:cubicBezTo>
                  <a:pt x="5433740" y="996857"/>
                  <a:pt x="5573537" y="1235870"/>
                  <a:pt x="5682608" y="1499885"/>
                </a:cubicBezTo>
                <a:lnTo>
                  <a:pt x="5687681" y="1513862"/>
                </a:lnTo>
                <a:lnTo>
                  <a:pt x="5687681" y="3841322"/>
                </a:lnTo>
                <a:lnTo>
                  <a:pt x="5651147" y="3896489"/>
                </a:lnTo>
                <a:cubicBezTo>
                  <a:pt x="5427171" y="4186934"/>
                  <a:pt x="5090625" y="4454446"/>
                  <a:pt x="4734255" y="4737639"/>
                </a:cubicBezTo>
                <a:cubicBezTo>
                  <a:pt x="4668506" y="4789825"/>
                  <a:pt x="4600584" y="4843856"/>
                  <a:pt x="4532663" y="4898543"/>
                </a:cubicBezTo>
                <a:cubicBezTo>
                  <a:pt x="3924681" y="5387974"/>
                  <a:pt x="3480945" y="5708856"/>
                  <a:pt x="2876165" y="5708856"/>
                </a:cubicBezTo>
                <a:cubicBezTo>
                  <a:pt x="1954665" y="5708856"/>
                  <a:pt x="1302047" y="5314966"/>
                  <a:pt x="694066" y="4391717"/>
                </a:cubicBezTo>
                <a:cubicBezTo>
                  <a:pt x="614503" y="4270875"/>
                  <a:pt x="536731" y="4160972"/>
                  <a:pt x="461517" y="4054756"/>
                </a:cubicBezTo>
                <a:cubicBezTo>
                  <a:pt x="149788" y="3614348"/>
                  <a:pt x="0" y="3385316"/>
                  <a:pt x="0" y="2993139"/>
                </a:cubicBezTo>
                <a:cubicBezTo>
                  <a:pt x="0" y="2603731"/>
                  <a:pt x="93889" y="2219065"/>
                  <a:pt x="278855" y="1849819"/>
                </a:cubicBezTo>
                <a:cubicBezTo>
                  <a:pt x="459854" y="1488610"/>
                  <a:pt x="718625" y="1157977"/>
                  <a:pt x="1047879" y="867400"/>
                </a:cubicBezTo>
                <a:cubicBezTo>
                  <a:pt x="1371504" y="581701"/>
                  <a:pt x="1755887" y="346080"/>
                  <a:pt x="2159714" y="186098"/>
                </a:cubicBezTo>
                <a:cubicBezTo>
                  <a:pt x="2367064" y="103803"/>
                  <a:pt x="2576044" y="41801"/>
                  <a:pt x="2785137" y="372"/>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0" name="Freeform: Shape 23">
            <a:extLst>
              <a:ext uri="{FF2B5EF4-FFF2-40B4-BE49-F238E27FC236}">
                <a16:creationId xmlns:a16="http://schemas.microsoft.com/office/drawing/2014/main" id="{9F5CCFC5-858F-4B45-9B10-D49DD0280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5450" y="0"/>
            <a:ext cx="5866550" cy="5788550"/>
          </a:xfrm>
          <a:custGeom>
            <a:avLst/>
            <a:gdLst>
              <a:gd name="connsiteX0" fmla="*/ 2331396 w 5798121"/>
              <a:gd name="connsiteY0" fmla="*/ 0 h 5788550"/>
              <a:gd name="connsiteX1" fmla="*/ 4658651 w 5798121"/>
              <a:gd name="connsiteY1" fmla="*/ 0 h 5788550"/>
              <a:gd name="connsiteX2" fmla="*/ 4682835 w 5798121"/>
              <a:gd name="connsiteY2" fmla="*/ 9816 h 5788550"/>
              <a:gd name="connsiteX3" fmla="*/ 5499667 w 5798121"/>
              <a:gd name="connsiteY3" fmla="*/ 658449 h 5788550"/>
              <a:gd name="connsiteX4" fmla="*/ 5665313 w 5798121"/>
              <a:gd name="connsiteY4" fmla="*/ 884789 h 5788550"/>
              <a:gd name="connsiteX5" fmla="*/ 5798121 w 5798121"/>
              <a:gd name="connsiteY5" fmla="*/ 1110681 h 5788550"/>
              <a:gd name="connsiteX6" fmla="*/ 5798121 w 5798121"/>
              <a:gd name="connsiteY6" fmla="*/ 4016954 h 5788550"/>
              <a:gd name="connsiteX7" fmla="*/ 5706359 w 5798121"/>
              <a:gd name="connsiteY7" fmla="*/ 4121532 h 5788550"/>
              <a:gd name="connsiteX8" fmla="*/ 4944692 w 5798121"/>
              <a:gd name="connsiteY8" fmla="*/ 4775532 h 5788550"/>
              <a:gd name="connsiteX9" fmla="*/ 4734137 w 5798121"/>
              <a:gd name="connsiteY9" fmla="*/ 4943362 h 5788550"/>
              <a:gd name="connsiteX10" fmla="*/ 3004009 w 5798121"/>
              <a:gd name="connsiteY10" fmla="*/ 5788550 h 5788550"/>
              <a:gd name="connsiteX11" fmla="*/ 724917 w 5798121"/>
              <a:gd name="connsiteY11" fmla="*/ 4414722 h 5788550"/>
              <a:gd name="connsiteX12" fmla="*/ 482031 w 5798121"/>
              <a:gd name="connsiteY12" fmla="*/ 4063258 h 5788550"/>
              <a:gd name="connsiteX13" fmla="*/ 0 w 5798121"/>
              <a:gd name="connsiteY13" fmla="*/ 2955950 h 5788550"/>
              <a:gd name="connsiteX14" fmla="*/ 291250 w 5798121"/>
              <a:gd name="connsiteY14" fmla="*/ 1763422 h 5788550"/>
              <a:gd name="connsiteX15" fmla="*/ 1094457 w 5798121"/>
              <a:gd name="connsiteY15" fmla="*/ 738720 h 5788550"/>
              <a:gd name="connsiteX16" fmla="*/ 2255713 w 5798121"/>
              <a:gd name="connsiteY16" fmla="*/ 28095 h 5788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798121" h="5788550">
                <a:moveTo>
                  <a:pt x="2331396" y="0"/>
                </a:moveTo>
                <a:lnTo>
                  <a:pt x="4658651" y="0"/>
                </a:lnTo>
                <a:lnTo>
                  <a:pt x="4682835" y="9816"/>
                </a:lnTo>
                <a:cubicBezTo>
                  <a:pt x="4995727" y="159362"/>
                  <a:pt x="5270543" y="377635"/>
                  <a:pt x="5499667" y="658449"/>
                </a:cubicBezTo>
                <a:cubicBezTo>
                  <a:pt x="5558201" y="730215"/>
                  <a:pt x="5613447" y="805760"/>
                  <a:pt x="5665313" y="884789"/>
                </a:cubicBezTo>
                <a:lnTo>
                  <a:pt x="5798121" y="1110681"/>
                </a:lnTo>
                <a:lnTo>
                  <a:pt x="5798121" y="4016954"/>
                </a:lnTo>
                <a:lnTo>
                  <a:pt x="5706359" y="4121532"/>
                </a:lnTo>
                <a:cubicBezTo>
                  <a:pt x="5491360" y="4341659"/>
                  <a:pt x="5223849" y="4553996"/>
                  <a:pt x="4944692" y="4775532"/>
                </a:cubicBezTo>
                <a:cubicBezTo>
                  <a:pt x="4876021" y="4829964"/>
                  <a:pt x="4805079" y="4886320"/>
                  <a:pt x="4734137" y="4943362"/>
                </a:cubicBezTo>
                <a:cubicBezTo>
                  <a:pt x="4099133" y="5453857"/>
                  <a:pt x="3635672" y="5788550"/>
                  <a:pt x="3004009" y="5788550"/>
                </a:cubicBezTo>
                <a:cubicBezTo>
                  <a:pt x="2041550" y="5788550"/>
                  <a:pt x="1359922" y="5377707"/>
                  <a:pt x="724917" y="4414722"/>
                </a:cubicBezTo>
                <a:cubicBezTo>
                  <a:pt x="641818" y="4288679"/>
                  <a:pt x="560588" y="4174046"/>
                  <a:pt x="482031" y="4063258"/>
                </a:cubicBezTo>
                <a:cubicBezTo>
                  <a:pt x="156446" y="3603895"/>
                  <a:pt x="0" y="3365006"/>
                  <a:pt x="0" y="2955950"/>
                </a:cubicBezTo>
                <a:cubicBezTo>
                  <a:pt x="0" y="2549782"/>
                  <a:pt x="98062" y="2148559"/>
                  <a:pt x="291250" y="1763422"/>
                </a:cubicBezTo>
                <a:cubicBezTo>
                  <a:pt x="480295" y="1386666"/>
                  <a:pt x="750568" y="1041802"/>
                  <a:pt x="1094457" y="738720"/>
                </a:cubicBezTo>
                <a:cubicBezTo>
                  <a:pt x="1432467" y="440725"/>
                  <a:pt x="1833935" y="194963"/>
                  <a:pt x="2255713" y="28095"/>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EB99729B-61A0-E6C7-F2A8-66D5F2F9BC1A}"/>
              </a:ext>
            </a:extLst>
          </p:cNvPr>
          <p:cNvSpPr>
            <a:spLocks noGrp="1"/>
          </p:cNvSpPr>
          <p:nvPr>
            <p:ph type="title"/>
          </p:nvPr>
        </p:nvSpPr>
        <p:spPr>
          <a:xfrm>
            <a:off x="450245" y="294199"/>
            <a:ext cx="5526664" cy="662077"/>
          </a:xfrm>
        </p:spPr>
        <p:txBody>
          <a:bodyPr anchor="b">
            <a:normAutofit fontScale="90000"/>
          </a:bodyPr>
          <a:lstStyle/>
          <a:p>
            <a:r>
              <a:rPr lang="en-AU" dirty="0"/>
              <a:t>Muscle tone</a:t>
            </a:r>
          </a:p>
        </p:txBody>
      </p:sp>
      <p:sp>
        <p:nvSpPr>
          <p:cNvPr id="3" name="Content Placeholder 2">
            <a:extLst>
              <a:ext uri="{FF2B5EF4-FFF2-40B4-BE49-F238E27FC236}">
                <a16:creationId xmlns:a16="http://schemas.microsoft.com/office/drawing/2014/main" id="{1A452BBC-A376-4F82-0ABD-8F56369F6AD7}"/>
              </a:ext>
            </a:extLst>
          </p:cNvPr>
          <p:cNvSpPr>
            <a:spLocks noGrp="1"/>
          </p:cNvSpPr>
          <p:nvPr>
            <p:ph idx="1"/>
          </p:nvPr>
        </p:nvSpPr>
        <p:spPr>
          <a:xfrm>
            <a:off x="450094" y="956276"/>
            <a:ext cx="5645906" cy="5007962"/>
          </a:xfrm>
        </p:spPr>
        <p:txBody>
          <a:bodyPr anchor="t">
            <a:normAutofit/>
          </a:bodyPr>
          <a:lstStyle/>
          <a:p>
            <a:r>
              <a:rPr lang="en-AU" sz="2400" dirty="0"/>
              <a:t>Partial tension of muscles to maintain posture or body position is achieved by fibres within a muscle alternating their contraction and relaxation. This allows some fibres to ‘take turns’ resting so that positions can be maintained for long periods of time.</a:t>
            </a:r>
          </a:p>
        </p:txBody>
      </p:sp>
      <p:sp>
        <p:nvSpPr>
          <p:cNvPr id="31" name="Freeform: Shape 25">
            <a:extLst>
              <a:ext uri="{FF2B5EF4-FFF2-40B4-BE49-F238E27FC236}">
                <a16:creationId xmlns:a16="http://schemas.microsoft.com/office/drawing/2014/main" id="{2348ECDC-D455-4B71-90F6-2ECC12B798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23734" y="0"/>
            <a:ext cx="5568114" cy="5577748"/>
          </a:xfrm>
          <a:custGeom>
            <a:avLst/>
            <a:gdLst>
              <a:gd name="connsiteX0" fmla="*/ 2959946 w 5568114"/>
              <a:gd name="connsiteY0" fmla="*/ 0 h 5577748"/>
              <a:gd name="connsiteX1" fmla="*/ 3614224 w 5568114"/>
              <a:gd name="connsiteY1" fmla="*/ 0 h 5577748"/>
              <a:gd name="connsiteX2" fmla="*/ 3844432 w 5568114"/>
              <a:gd name="connsiteY2" fmla="*/ 36392 h 5577748"/>
              <a:gd name="connsiteX3" fmla="*/ 4336826 w 5568114"/>
              <a:gd name="connsiteY3" fmla="*/ 203778 h 5577748"/>
              <a:gd name="connsiteX4" fmla="*/ 5093304 w 5568114"/>
              <a:gd name="connsiteY4" fmla="*/ 806978 h 5577748"/>
              <a:gd name="connsiteX5" fmla="*/ 5496656 w 5568114"/>
              <a:gd name="connsiteY5" fmla="*/ 1495125 h 5577748"/>
              <a:gd name="connsiteX6" fmla="*/ 5568114 w 5568114"/>
              <a:gd name="connsiteY6" fmla="*/ 1692569 h 5577748"/>
              <a:gd name="connsiteX7" fmla="*/ 5568114 w 5568114"/>
              <a:gd name="connsiteY7" fmla="*/ 3665503 h 5577748"/>
              <a:gd name="connsiteX8" fmla="*/ 5466225 w 5568114"/>
              <a:gd name="connsiteY8" fmla="*/ 3819786 h 5577748"/>
              <a:gd name="connsiteX9" fmla="*/ 4579336 w 5568114"/>
              <a:gd name="connsiteY9" fmla="*/ 4635686 h 5577748"/>
              <a:gd name="connsiteX10" fmla="*/ 4384340 w 5568114"/>
              <a:gd name="connsiteY10" fmla="*/ 4791760 h 5577748"/>
              <a:gd name="connsiteX11" fmla="*/ 2782048 w 5568114"/>
              <a:gd name="connsiteY11" fmla="*/ 5577748 h 5577748"/>
              <a:gd name="connsiteX12" fmla="*/ 671354 w 5568114"/>
              <a:gd name="connsiteY12" fmla="*/ 4300148 h 5577748"/>
              <a:gd name="connsiteX13" fmla="*/ 446415 w 5568114"/>
              <a:gd name="connsiteY13" fmla="*/ 3973302 h 5577748"/>
              <a:gd name="connsiteX14" fmla="*/ 0 w 5568114"/>
              <a:gd name="connsiteY14" fmla="*/ 2943554 h 5577748"/>
              <a:gd name="connsiteX15" fmla="*/ 269730 w 5568114"/>
              <a:gd name="connsiteY15" fmla="*/ 1834555 h 5577748"/>
              <a:gd name="connsiteX16" fmla="*/ 1013589 w 5568114"/>
              <a:gd name="connsiteY16" fmla="*/ 881627 h 5577748"/>
              <a:gd name="connsiteX17" fmla="*/ 2089042 w 5568114"/>
              <a:gd name="connsiteY17" fmla="*/ 220777 h 5577748"/>
              <a:gd name="connsiteX18" fmla="*/ 2845684 w 5568114"/>
              <a:gd name="connsiteY18" fmla="*/ 14234 h 5577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568114" h="5577748">
                <a:moveTo>
                  <a:pt x="2959946" y="0"/>
                </a:moveTo>
                <a:lnTo>
                  <a:pt x="3614224" y="0"/>
                </a:lnTo>
                <a:lnTo>
                  <a:pt x="3844432" y="36392"/>
                </a:lnTo>
                <a:cubicBezTo>
                  <a:pt x="4017699" y="73748"/>
                  <a:pt x="4182227" y="129639"/>
                  <a:pt x="4336826" y="203778"/>
                </a:cubicBezTo>
                <a:cubicBezTo>
                  <a:pt x="4626600" y="342850"/>
                  <a:pt x="4881111" y="545834"/>
                  <a:pt x="5093304" y="806978"/>
                </a:cubicBezTo>
                <a:cubicBezTo>
                  <a:pt x="5255931" y="1007198"/>
                  <a:pt x="5391154" y="1239036"/>
                  <a:pt x="5496656" y="1495125"/>
                </a:cubicBezTo>
                <a:lnTo>
                  <a:pt x="5568114" y="1692569"/>
                </a:lnTo>
                <a:lnTo>
                  <a:pt x="5568114" y="3665503"/>
                </a:lnTo>
                <a:lnTo>
                  <a:pt x="5466225" y="3819786"/>
                </a:lnTo>
                <a:cubicBezTo>
                  <a:pt x="5249576" y="4101511"/>
                  <a:pt x="4924044" y="4360994"/>
                  <a:pt x="4579336" y="4635686"/>
                </a:cubicBezTo>
                <a:cubicBezTo>
                  <a:pt x="4515738" y="4686305"/>
                  <a:pt x="4450038" y="4738713"/>
                  <a:pt x="4384340" y="4791760"/>
                </a:cubicBezTo>
                <a:cubicBezTo>
                  <a:pt x="3796254" y="5266498"/>
                  <a:pt x="3367038" y="5577748"/>
                  <a:pt x="2782048" y="5577748"/>
                </a:cubicBezTo>
                <a:cubicBezTo>
                  <a:pt x="1890703" y="5577748"/>
                  <a:pt x="1259439" y="5195682"/>
                  <a:pt x="671354" y="4300148"/>
                </a:cubicBezTo>
                <a:cubicBezTo>
                  <a:pt x="594395" y="4182934"/>
                  <a:pt x="519167" y="4076330"/>
                  <a:pt x="446415" y="3973302"/>
                </a:cubicBezTo>
                <a:cubicBezTo>
                  <a:pt x="144886" y="3546115"/>
                  <a:pt x="0" y="3323958"/>
                  <a:pt x="0" y="2943554"/>
                </a:cubicBezTo>
                <a:cubicBezTo>
                  <a:pt x="0" y="2565835"/>
                  <a:pt x="90816" y="2192716"/>
                  <a:pt x="269730" y="1834555"/>
                </a:cubicBezTo>
                <a:cubicBezTo>
                  <a:pt x="444806" y="1484188"/>
                  <a:pt x="695109" y="1163480"/>
                  <a:pt x="1013589" y="881627"/>
                </a:cubicBezTo>
                <a:cubicBezTo>
                  <a:pt x="1326624" y="604505"/>
                  <a:pt x="1698428" y="375956"/>
                  <a:pt x="2089042" y="220777"/>
                </a:cubicBezTo>
                <a:cubicBezTo>
                  <a:pt x="2339747" y="120996"/>
                  <a:pt x="2592918" y="51971"/>
                  <a:pt x="2845684" y="1423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5" name="Picture 4">
            <a:extLst>
              <a:ext uri="{FF2B5EF4-FFF2-40B4-BE49-F238E27FC236}">
                <a16:creationId xmlns:a16="http://schemas.microsoft.com/office/drawing/2014/main" id="{98B0F1EA-AE21-B945-CC46-98C00059618F}"/>
              </a:ext>
            </a:extLst>
          </p:cNvPr>
          <p:cNvPicPr>
            <a:picLocks noChangeAspect="1"/>
          </p:cNvPicPr>
          <p:nvPr/>
        </p:nvPicPr>
        <p:blipFill rotWithShape="1">
          <a:blip r:embed="rId2"/>
          <a:srcRect l="28938" r="1" b="1"/>
          <a:stretch/>
        </p:blipFill>
        <p:spPr>
          <a:xfrm>
            <a:off x="6877878" y="294199"/>
            <a:ext cx="5150794" cy="5001370"/>
          </a:xfrm>
          <a:custGeom>
            <a:avLst/>
            <a:gdLst/>
            <a:ahLst/>
            <a:cxnLst/>
            <a:rect l="l" t="t" r="r" b="b"/>
            <a:pathLst>
              <a:path w="5044104" h="4896924">
                <a:moveTo>
                  <a:pt x="2886613" y="0"/>
                </a:moveTo>
                <a:cubicBezTo>
                  <a:pt x="3218269" y="0"/>
                  <a:pt x="3523512" y="65865"/>
                  <a:pt x="3794011" y="195584"/>
                </a:cubicBezTo>
                <a:cubicBezTo>
                  <a:pt x="4047516" y="317247"/>
                  <a:pt x="4270172" y="494825"/>
                  <a:pt x="4455804" y="723284"/>
                </a:cubicBezTo>
                <a:cubicBezTo>
                  <a:pt x="4835198" y="1190375"/>
                  <a:pt x="5044104" y="1854168"/>
                  <a:pt x="5044104" y="2592438"/>
                </a:cubicBezTo>
                <a:cubicBezTo>
                  <a:pt x="5044104" y="2886985"/>
                  <a:pt x="4963247" y="3123382"/>
                  <a:pt x="4782050" y="3358996"/>
                </a:cubicBezTo>
                <a:cubicBezTo>
                  <a:pt x="4592516" y="3605460"/>
                  <a:pt x="4307730" y="3832465"/>
                  <a:pt x="4006167" y="4072775"/>
                </a:cubicBezTo>
                <a:cubicBezTo>
                  <a:pt x="3950530" y="4117058"/>
                  <a:pt x="3893052" y="4162907"/>
                  <a:pt x="3835576" y="4209314"/>
                </a:cubicBezTo>
                <a:cubicBezTo>
                  <a:pt x="3321099" y="4624632"/>
                  <a:pt x="2945605" y="4896924"/>
                  <a:pt x="2433835" y="4896924"/>
                </a:cubicBezTo>
                <a:cubicBezTo>
                  <a:pt x="1654054" y="4896924"/>
                  <a:pt x="1101803" y="4562680"/>
                  <a:pt x="587325" y="3779234"/>
                </a:cubicBezTo>
                <a:cubicBezTo>
                  <a:pt x="519999" y="3676690"/>
                  <a:pt x="454187" y="3583430"/>
                  <a:pt x="390540" y="3493298"/>
                </a:cubicBezTo>
                <a:cubicBezTo>
                  <a:pt x="126752" y="3119579"/>
                  <a:pt x="0" y="2925228"/>
                  <a:pt x="0" y="2592438"/>
                </a:cubicBezTo>
                <a:cubicBezTo>
                  <a:pt x="0" y="2261996"/>
                  <a:pt x="79450" y="1935577"/>
                  <a:pt x="235969" y="1622244"/>
                </a:cubicBezTo>
                <a:cubicBezTo>
                  <a:pt x="389133" y="1315731"/>
                  <a:pt x="608107" y="1035165"/>
                  <a:pt x="886724" y="788590"/>
                </a:cubicBezTo>
                <a:cubicBezTo>
                  <a:pt x="1160578" y="546153"/>
                  <a:pt x="1485846" y="346211"/>
                  <a:pt x="1827568" y="210454"/>
                </a:cubicBezTo>
                <a:cubicBezTo>
                  <a:pt x="2178491" y="70787"/>
                  <a:pt x="2534934" y="0"/>
                  <a:pt x="2886613" y="0"/>
                </a:cubicBezTo>
                <a:close/>
              </a:path>
            </a:pathLst>
          </a:custGeom>
        </p:spPr>
      </p:pic>
    </p:spTree>
    <p:extLst>
      <p:ext uri="{BB962C8B-B14F-4D97-AF65-F5344CB8AC3E}">
        <p14:creationId xmlns:p14="http://schemas.microsoft.com/office/powerpoint/2010/main" val="38117561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2A219996-E115-8B9A-1078-86CE1D146CF9}"/>
            </a:ext>
          </a:extLst>
        </p:cNvPr>
        <p:cNvGrpSpPr/>
        <p:nvPr/>
      </p:nvGrpSpPr>
      <p:grpSpPr>
        <a:xfrm>
          <a:off x="0" y="0"/>
          <a:ext cx="0" cy="0"/>
          <a:chOff x="0" y="0"/>
          <a:chExt cx="0" cy="0"/>
        </a:xfrm>
      </p:grpSpPr>
      <p:sp useBgFill="1">
        <p:nvSpPr>
          <p:cNvPr id="3190" name="Rectangle 3189">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192" name="Freeform: Shape 3191">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3194" name="Freeform: Shape 3193">
            <a:extLst>
              <a:ext uri="{FF2B5EF4-FFF2-40B4-BE49-F238E27FC236}">
                <a16:creationId xmlns:a16="http://schemas.microsoft.com/office/drawing/2014/main" id="{8B598134-D292-43E6-9C55-1171980469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1834" y="0"/>
            <a:ext cx="4980168" cy="6858000"/>
          </a:xfrm>
          <a:custGeom>
            <a:avLst/>
            <a:gdLst>
              <a:gd name="connsiteX0" fmla="*/ 1623023 w 4901771"/>
              <a:gd name="connsiteY0" fmla="*/ 0 h 6858000"/>
              <a:gd name="connsiteX1" fmla="*/ 2716256 w 4901771"/>
              <a:gd name="connsiteY1" fmla="*/ 0 h 6858000"/>
              <a:gd name="connsiteX2" fmla="*/ 3496422 w 4901771"/>
              <a:gd name="connsiteY2" fmla="*/ 0 h 6858000"/>
              <a:gd name="connsiteX3" fmla="*/ 4544484 w 4901771"/>
              <a:gd name="connsiteY3" fmla="*/ 0 h 6858000"/>
              <a:gd name="connsiteX4" fmla="*/ 4710787 w 4901771"/>
              <a:gd name="connsiteY4" fmla="*/ 0 h 6858000"/>
              <a:gd name="connsiteX5" fmla="*/ 4901771 w 4901771"/>
              <a:gd name="connsiteY5" fmla="*/ 0 h 6858000"/>
              <a:gd name="connsiteX6" fmla="*/ 4901771 w 4901771"/>
              <a:gd name="connsiteY6" fmla="*/ 6858000 h 6858000"/>
              <a:gd name="connsiteX7" fmla="*/ 4710787 w 4901771"/>
              <a:gd name="connsiteY7" fmla="*/ 6858000 h 6858000"/>
              <a:gd name="connsiteX8" fmla="*/ 4544484 w 4901771"/>
              <a:gd name="connsiteY8" fmla="*/ 6858000 h 6858000"/>
              <a:gd name="connsiteX9" fmla="*/ 3496422 w 4901771"/>
              <a:gd name="connsiteY9" fmla="*/ 6858000 h 6858000"/>
              <a:gd name="connsiteX10" fmla="*/ 2716256 w 4901771"/>
              <a:gd name="connsiteY10" fmla="*/ 6858000 h 6858000"/>
              <a:gd name="connsiteX11" fmla="*/ 2502754 w 4901771"/>
              <a:gd name="connsiteY11" fmla="*/ 6858000 h 6858000"/>
              <a:gd name="connsiteX12" fmla="*/ 2390998 w 4901771"/>
              <a:gd name="connsiteY12" fmla="*/ 6780599 h 6858000"/>
              <a:gd name="connsiteX13" fmla="*/ 1874350 w 4901771"/>
              <a:gd name="connsiteY13" fmla="*/ 6374814 h 6858000"/>
              <a:gd name="connsiteX14" fmla="*/ 0 w 4901771"/>
              <a:gd name="connsiteY14" fmla="*/ 3621656 h 6858000"/>
              <a:gd name="connsiteX15" fmla="*/ 1600899 w 4901771"/>
              <a:gd name="connsiteY15"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901771" h="6858000">
                <a:moveTo>
                  <a:pt x="1623023" y="0"/>
                </a:moveTo>
                <a:lnTo>
                  <a:pt x="2716256" y="0"/>
                </a:lnTo>
                <a:lnTo>
                  <a:pt x="3496422" y="0"/>
                </a:lnTo>
                <a:lnTo>
                  <a:pt x="4544484" y="0"/>
                </a:lnTo>
                <a:lnTo>
                  <a:pt x="4710787" y="0"/>
                </a:lnTo>
                <a:lnTo>
                  <a:pt x="4901771" y="0"/>
                </a:lnTo>
                <a:lnTo>
                  <a:pt x="4901771" y="6858000"/>
                </a:lnTo>
                <a:lnTo>
                  <a:pt x="4710787" y="6858000"/>
                </a:lnTo>
                <a:lnTo>
                  <a:pt x="4544484" y="6858000"/>
                </a:lnTo>
                <a:lnTo>
                  <a:pt x="3496422" y="6858000"/>
                </a:lnTo>
                <a:lnTo>
                  <a:pt x="271625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96" name="Freeform: Shape 3195">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DA1684EF-6E51-14D2-1CF5-9F510F66FFD5}"/>
              </a:ext>
            </a:extLst>
          </p:cNvPr>
          <p:cNvSpPr>
            <a:spLocks noGrp="1"/>
          </p:cNvSpPr>
          <p:nvPr>
            <p:ph type="title"/>
          </p:nvPr>
        </p:nvSpPr>
        <p:spPr>
          <a:xfrm>
            <a:off x="8041060" y="794853"/>
            <a:ext cx="4439976" cy="815286"/>
          </a:xfrm>
        </p:spPr>
        <p:txBody>
          <a:bodyPr anchor="b">
            <a:normAutofit/>
          </a:bodyPr>
          <a:lstStyle/>
          <a:p>
            <a:r>
              <a:rPr lang="en-US" dirty="0"/>
              <a:t>Success Criteria</a:t>
            </a:r>
            <a:endParaRPr lang="en-AU" dirty="0"/>
          </a:p>
        </p:txBody>
      </p:sp>
      <p:sp>
        <p:nvSpPr>
          <p:cNvPr id="3" name="Content Placeholder 2">
            <a:extLst>
              <a:ext uri="{FF2B5EF4-FFF2-40B4-BE49-F238E27FC236}">
                <a16:creationId xmlns:a16="http://schemas.microsoft.com/office/drawing/2014/main" id="{E00C9058-88E4-51D4-E2E6-318126B88D1B}"/>
              </a:ext>
            </a:extLst>
          </p:cNvPr>
          <p:cNvSpPr>
            <a:spLocks noGrp="1"/>
          </p:cNvSpPr>
          <p:nvPr>
            <p:ph idx="1"/>
          </p:nvPr>
        </p:nvSpPr>
        <p:spPr>
          <a:xfrm>
            <a:off x="7972425" y="1704975"/>
            <a:ext cx="4067175" cy="4533899"/>
          </a:xfrm>
        </p:spPr>
        <p:txBody>
          <a:bodyPr>
            <a:normAutofit/>
          </a:bodyPr>
          <a:lstStyle/>
          <a:p>
            <a:pPr marL="285750" indent="-285750">
              <a:lnSpc>
                <a:spcPct val="130000"/>
              </a:lnSpc>
              <a:buFont typeface="Arial" panose="020B0604020202020204" pitchFamily="34" charset="0"/>
              <a:buChar char="•"/>
            </a:pPr>
            <a:r>
              <a:rPr lang="en-US" sz="2000" dirty="0"/>
              <a:t>Identify the origin and insertion of a muscle.</a:t>
            </a:r>
          </a:p>
          <a:p>
            <a:pPr marL="285750" indent="-285750">
              <a:lnSpc>
                <a:spcPct val="130000"/>
              </a:lnSpc>
              <a:buFont typeface="Arial" panose="020B0604020202020204" pitchFamily="34" charset="0"/>
              <a:buChar char="•"/>
            </a:pPr>
            <a:r>
              <a:rPr lang="en-US" sz="2000" dirty="0"/>
              <a:t>Distinguish between flexion and extension.</a:t>
            </a:r>
          </a:p>
          <a:p>
            <a:pPr marL="285750" indent="-285750">
              <a:lnSpc>
                <a:spcPct val="130000"/>
              </a:lnSpc>
              <a:buFont typeface="Arial" panose="020B0604020202020204" pitchFamily="34" charset="0"/>
              <a:buChar char="•"/>
            </a:pPr>
            <a:r>
              <a:rPr lang="en-US" sz="2000" dirty="0"/>
              <a:t>Define and identify agonist and antagonist and synergist.</a:t>
            </a:r>
          </a:p>
          <a:p>
            <a:pPr marL="285750" indent="-285750">
              <a:lnSpc>
                <a:spcPct val="130000"/>
              </a:lnSpc>
              <a:buFont typeface="Arial" panose="020B0604020202020204" pitchFamily="34" charset="0"/>
              <a:buChar char="•"/>
            </a:pPr>
            <a:r>
              <a:rPr lang="en-US" sz="2000" dirty="0"/>
              <a:t>Give examples of antagonistic pairs.</a:t>
            </a:r>
          </a:p>
          <a:p>
            <a:pPr marL="342900" indent="-342900">
              <a:lnSpc>
                <a:spcPct val="130000"/>
              </a:lnSpc>
              <a:buFont typeface="Arial" panose="020B0604020202020204" pitchFamily="34" charset="0"/>
              <a:buChar char="•"/>
            </a:pPr>
            <a:endParaRPr lang="en-US" sz="1300" dirty="0"/>
          </a:p>
          <a:p>
            <a:pPr marL="342900" indent="-342900">
              <a:lnSpc>
                <a:spcPct val="130000"/>
              </a:lnSpc>
              <a:buFont typeface="Arial" panose="020B0604020202020204" pitchFamily="34" charset="0"/>
              <a:buChar char="•"/>
            </a:pPr>
            <a:endParaRPr lang="en-AU" sz="1300" dirty="0"/>
          </a:p>
        </p:txBody>
      </p:sp>
      <p:pic>
        <p:nvPicPr>
          <p:cNvPr id="6" name="Picture 5" descr="A person in underwear with wires around his neck&#10;&#10;Description automatically generated">
            <a:extLst>
              <a:ext uri="{FF2B5EF4-FFF2-40B4-BE49-F238E27FC236}">
                <a16:creationId xmlns:a16="http://schemas.microsoft.com/office/drawing/2014/main" id="{8662AFA5-E474-0269-2339-ABA121C8AB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759" y="964454"/>
            <a:ext cx="6572121" cy="4929091"/>
          </a:xfrm>
          <a:prstGeom prst="rect">
            <a:avLst/>
          </a:prstGeom>
        </p:spPr>
      </p:pic>
    </p:spTree>
    <p:extLst>
      <p:ext uri="{BB962C8B-B14F-4D97-AF65-F5344CB8AC3E}">
        <p14:creationId xmlns:p14="http://schemas.microsoft.com/office/powerpoint/2010/main" val="12698948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AE054-F94B-B88F-693F-A47C7B842A5B}"/>
              </a:ext>
            </a:extLst>
          </p:cNvPr>
          <p:cNvSpPr>
            <a:spLocks noGrp="1"/>
          </p:cNvSpPr>
          <p:nvPr>
            <p:ph type="title"/>
          </p:nvPr>
        </p:nvSpPr>
        <p:spPr/>
        <p:txBody>
          <a:bodyPr/>
          <a:lstStyle/>
          <a:p>
            <a:r>
              <a:rPr lang="en-US" dirty="0"/>
              <a:t>Review	</a:t>
            </a:r>
            <a:endParaRPr lang="en-AU" dirty="0"/>
          </a:p>
        </p:txBody>
      </p:sp>
      <p:pic>
        <p:nvPicPr>
          <p:cNvPr id="24" name="Content Placeholder 23" descr="zline">
            <a:extLst>
              <a:ext uri="{FF2B5EF4-FFF2-40B4-BE49-F238E27FC236}">
                <a16:creationId xmlns:a16="http://schemas.microsoft.com/office/drawing/2014/main" id="{39F42FE3-017B-E14B-FFAE-38E5B84727EE}"/>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bwMode="auto">
          <a:xfrm>
            <a:off x="1920875" y="3057236"/>
            <a:ext cx="4159250" cy="2419927"/>
          </a:xfrm>
          <a:prstGeom prst="rect">
            <a:avLst/>
          </a:prstGeom>
          <a:noFill/>
          <a:ln>
            <a:noFill/>
          </a:ln>
        </p:spPr>
      </p:pic>
      <p:sp>
        <p:nvSpPr>
          <p:cNvPr id="25" name="Content Placeholder 24">
            <a:extLst>
              <a:ext uri="{FF2B5EF4-FFF2-40B4-BE49-F238E27FC236}">
                <a16:creationId xmlns:a16="http://schemas.microsoft.com/office/drawing/2014/main" id="{0B1F69C7-EA13-69A2-2BF2-6CBAE351BC50}"/>
              </a:ext>
            </a:extLst>
          </p:cNvPr>
          <p:cNvSpPr>
            <a:spLocks noGrp="1"/>
          </p:cNvSpPr>
          <p:nvPr>
            <p:ph sz="half" idx="2"/>
          </p:nvPr>
        </p:nvSpPr>
        <p:spPr/>
        <p:txBody>
          <a:bodyPr/>
          <a:lstStyle/>
          <a:p>
            <a:r>
              <a:rPr lang="en-AU" dirty="0"/>
              <a:t>Colour the actin blue.</a:t>
            </a:r>
          </a:p>
          <a:p>
            <a:r>
              <a:rPr lang="en-AU" dirty="0"/>
              <a:t>Colour the myosin red.</a:t>
            </a:r>
          </a:p>
          <a:p>
            <a:r>
              <a:rPr lang="en-AU" dirty="0"/>
              <a:t>Label the sarcomere.</a:t>
            </a:r>
          </a:p>
          <a:p>
            <a:r>
              <a:rPr lang="en-AU" dirty="0"/>
              <a:t>Label the Z line (plate).</a:t>
            </a:r>
          </a:p>
          <a:p>
            <a:r>
              <a:rPr lang="en-AU" dirty="0"/>
              <a:t>Label the I band and A band.</a:t>
            </a:r>
          </a:p>
          <a:p>
            <a:r>
              <a:rPr lang="en-AU" dirty="0"/>
              <a:t>Draw and label the M line.</a:t>
            </a:r>
          </a:p>
          <a:p>
            <a:r>
              <a:rPr lang="en-AU" dirty="0"/>
              <a:t>Label the H zone.</a:t>
            </a:r>
          </a:p>
          <a:p>
            <a:endParaRPr lang="en-AU" dirty="0"/>
          </a:p>
        </p:txBody>
      </p:sp>
    </p:spTree>
    <p:extLst>
      <p:ext uri="{BB962C8B-B14F-4D97-AF65-F5344CB8AC3E}">
        <p14:creationId xmlns:p14="http://schemas.microsoft.com/office/powerpoint/2010/main" val="41400444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C9291-FABC-8DDC-E27D-69888FF708AD}"/>
              </a:ext>
            </a:extLst>
          </p:cNvPr>
          <p:cNvSpPr>
            <a:spLocks noGrp="1"/>
          </p:cNvSpPr>
          <p:nvPr>
            <p:ph type="title"/>
          </p:nvPr>
        </p:nvSpPr>
        <p:spPr/>
        <p:txBody>
          <a:bodyPr/>
          <a:lstStyle/>
          <a:p>
            <a:endParaRPr lang="en-AU"/>
          </a:p>
        </p:txBody>
      </p:sp>
      <p:sp>
        <p:nvSpPr>
          <p:cNvPr id="3" name="Content Placeholder 2">
            <a:extLst>
              <a:ext uri="{FF2B5EF4-FFF2-40B4-BE49-F238E27FC236}">
                <a16:creationId xmlns:a16="http://schemas.microsoft.com/office/drawing/2014/main" id="{F58EB61B-EB6A-D1B7-2E5A-44407E726FB4}"/>
              </a:ext>
            </a:extLst>
          </p:cNvPr>
          <p:cNvSpPr>
            <a:spLocks noGrp="1"/>
          </p:cNvSpPr>
          <p:nvPr>
            <p:ph sz="half" idx="1"/>
          </p:nvPr>
        </p:nvSpPr>
        <p:spPr/>
        <p:txBody>
          <a:bodyPr/>
          <a:lstStyle/>
          <a:p>
            <a:endParaRPr lang="en-AU"/>
          </a:p>
        </p:txBody>
      </p:sp>
      <p:sp>
        <p:nvSpPr>
          <p:cNvPr id="4" name="Content Placeholder 3">
            <a:extLst>
              <a:ext uri="{FF2B5EF4-FFF2-40B4-BE49-F238E27FC236}">
                <a16:creationId xmlns:a16="http://schemas.microsoft.com/office/drawing/2014/main" id="{4E4521DB-8419-D77B-6B26-BC44A0FBB91B}"/>
              </a:ext>
            </a:extLst>
          </p:cNvPr>
          <p:cNvSpPr>
            <a:spLocks noGrp="1"/>
          </p:cNvSpPr>
          <p:nvPr>
            <p:ph sz="half" idx="2"/>
          </p:nvPr>
        </p:nvSpPr>
        <p:spPr/>
        <p:txBody>
          <a:bodyPr/>
          <a:lstStyle/>
          <a:p>
            <a:endParaRPr lang="en-AU"/>
          </a:p>
        </p:txBody>
      </p:sp>
      <p:pic>
        <p:nvPicPr>
          <p:cNvPr id="5" name="Picture 4">
            <a:extLst>
              <a:ext uri="{FF2B5EF4-FFF2-40B4-BE49-F238E27FC236}">
                <a16:creationId xmlns:a16="http://schemas.microsoft.com/office/drawing/2014/main" id="{A6BB0ED0-7CA9-1B14-67AE-5DEC6FC9FCC2}"/>
              </a:ext>
            </a:extLst>
          </p:cNvPr>
          <p:cNvPicPr>
            <a:picLocks noChangeAspect="1"/>
          </p:cNvPicPr>
          <p:nvPr/>
        </p:nvPicPr>
        <p:blipFill>
          <a:blip r:embed="rId2"/>
          <a:stretch>
            <a:fillRect/>
          </a:stretch>
        </p:blipFill>
        <p:spPr>
          <a:xfrm>
            <a:off x="1571625" y="587375"/>
            <a:ext cx="8852535" cy="5901690"/>
          </a:xfrm>
          <a:prstGeom prst="rect">
            <a:avLst/>
          </a:prstGeom>
        </p:spPr>
      </p:pic>
    </p:spTree>
    <p:extLst>
      <p:ext uri="{BB962C8B-B14F-4D97-AF65-F5344CB8AC3E}">
        <p14:creationId xmlns:p14="http://schemas.microsoft.com/office/powerpoint/2010/main" val="28308398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187" name="Freeform: Shape 2186">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89" name="Freeform: Shape 2188">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191" name="Freeform: Shape 2190">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193" name="Freeform: Shape 2192">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195" name="Freeform: Shape 2194">
            <a:extLst>
              <a:ext uri="{FF2B5EF4-FFF2-40B4-BE49-F238E27FC236}">
                <a16:creationId xmlns:a16="http://schemas.microsoft.com/office/drawing/2014/main" id="{0CA184B6-3482-4F43-87F0-BC765DCFD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97" name="Freeform: Shape 2196">
            <a:extLst>
              <a:ext uri="{FF2B5EF4-FFF2-40B4-BE49-F238E27FC236}">
                <a16:creationId xmlns:a16="http://schemas.microsoft.com/office/drawing/2014/main" id="{6C869923-8380-4244-9548-802C330638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199" name="Freeform: Shape 2198">
            <a:extLst>
              <a:ext uri="{FF2B5EF4-FFF2-40B4-BE49-F238E27FC236}">
                <a16:creationId xmlns:a16="http://schemas.microsoft.com/office/drawing/2014/main" id="{C06255F2-BC67-4DDE-B34E-AC4BA21838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201" name="Freeform: Shape 2200">
            <a:extLst>
              <a:ext uri="{FF2B5EF4-FFF2-40B4-BE49-F238E27FC236}">
                <a16:creationId xmlns:a16="http://schemas.microsoft.com/office/drawing/2014/main" id="{55169443-FCCD-4C0A-8C69-18CD3FA09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2203" name="Rectangle 2202">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7B87F828-671B-4397-BBAD-19A223F404D1}"/>
              </a:ext>
            </a:extLst>
          </p:cNvPr>
          <p:cNvSpPr>
            <a:spLocks noGrp="1"/>
          </p:cNvSpPr>
          <p:nvPr>
            <p:ph type="title"/>
          </p:nvPr>
        </p:nvSpPr>
        <p:spPr>
          <a:xfrm>
            <a:off x="681111" y="761999"/>
            <a:ext cx="5626716" cy="2155549"/>
          </a:xfrm>
        </p:spPr>
        <p:txBody>
          <a:bodyPr vert="horz" lIns="109728" tIns="109728" rIns="109728" bIns="91440" rtlCol="0" anchor="b">
            <a:normAutofit/>
          </a:bodyPr>
          <a:lstStyle/>
          <a:p>
            <a:pPr>
              <a:lnSpc>
                <a:spcPct val="120000"/>
              </a:lnSpc>
            </a:pPr>
            <a:r>
              <a:rPr lang="en-US" sz="5400" dirty="0">
                <a:solidFill>
                  <a:schemeClr val="tx1">
                    <a:lumMod val="85000"/>
                    <a:lumOff val="15000"/>
                  </a:schemeClr>
                </a:solidFill>
              </a:rPr>
              <a:t>Learning Intentions</a:t>
            </a:r>
          </a:p>
        </p:txBody>
      </p:sp>
      <p:sp>
        <p:nvSpPr>
          <p:cNvPr id="3" name="Content Placeholder 2">
            <a:extLst>
              <a:ext uri="{FF2B5EF4-FFF2-40B4-BE49-F238E27FC236}">
                <a16:creationId xmlns:a16="http://schemas.microsoft.com/office/drawing/2014/main" id="{D4B5797E-7C00-9725-D53D-F1933542260E}"/>
              </a:ext>
            </a:extLst>
          </p:cNvPr>
          <p:cNvSpPr>
            <a:spLocks noGrp="1"/>
          </p:cNvSpPr>
          <p:nvPr>
            <p:ph idx="1"/>
          </p:nvPr>
        </p:nvSpPr>
        <p:spPr>
          <a:xfrm>
            <a:off x="720131" y="3057525"/>
            <a:ext cx="5259250" cy="2931637"/>
          </a:xfrm>
        </p:spPr>
        <p:txBody>
          <a:bodyPr vert="horz" lIns="109728" tIns="109728" rIns="109728" bIns="91440" rtlCol="0" anchor="t">
            <a:normAutofit/>
          </a:bodyPr>
          <a:lstStyle/>
          <a:p>
            <a:pPr>
              <a:lnSpc>
                <a:spcPct val="120000"/>
              </a:lnSpc>
              <a:spcAft>
                <a:spcPts val="600"/>
              </a:spcAft>
              <a:tabLst>
                <a:tab pos="228600" algn="l"/>
              </a:tabLst>
            </a:pPr>
            <a:r>
              <a:rPr lang="en-AU" dirty="0">
                <a:latin typeface="Calibri" panose="020F0502020204030204" pitchFamily="34" charset="0"/>
                <a:ea typeface="Calibri" panose="020F0502020204030204" pitchFamily="34" charset="0"/>
                <a:cs typeface="Times New Roman" panose="02020603050405020304" pitchFamily="18" charset="0"/>
              </a:rPr>
              <a:t>M</a:t>
            </a:r>
            <a:r>
              <a:rPr lang="en-AU" sz="1800" dirty="0">
                <a:effectLst/>
                <a:latin typeface="Calibri" panose="020F0502020204030204" pitchFamily="34" charset="0"/>
                <a:ea typeface="Calibri" panose="020F0502020204030204" pitchFamily="34" charset="0"/>
                <a:cs typeface="Times New Roman" panose="02020603050405020304" pitchFamily="18" charset="0"/>
              </a:rPr>
              <a:t>ovement results from the actions of paired muscles, with others acting as stabilisers, to produce the required movement.</a:t>
            </a:r>
            <a:endParaRPr lang="en-US" sz="3600" dirty="0">
              <a:solidFill>
                <a:schemeClr val="tx1">
                  <a:lumMod val="85000"/>
                  <a:lumOff val="15000"/>
                </a:schemeClr>
              </a:solidFill>
            </a:endParaRPr>
          </a:p>
        </p:txBody>
      </p:sp>
      <p:sp>
        <p:nvSpPr>
          <p:cNvPr id="2205" name="Freeform: Shape 2204">
            <a:extLst>
              <a:ext uri="{FF2B5EF4-FFF2-40B4-BE49-F238E27FC236}">
                <a16:creationId xmlns:a16="http://schemas.microsoft.com/office/drawing/2014/main" id="{C7D887A3-61AD-4674-BC53-8DFA8CF7B4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07" name="Freeform: Shape 2206">
            <a:extLst>
              <a:ext uri="{FF2B5EF4-FFF2-40B4-BE49-F238E27FC236}">
                <a16:creationId xmlns:a16="http://schemas.microsoft.com/office/drawing/2014/main" id="{479F0FB3-8461-462D-84A2-53106FBF4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53480"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209" name="Freeform: Shape 2208">
            <a:extLst>
              <a:ext uri="{FF2B5EF4-FFF2-40B4-BE49-F238E27FC236}">
                <a16:creationId xmlns:a16="http://schemas.microsoft.com/office/drawing/2014/main" id="{11E3C311-4E8A-45D9-97BF-07F5FD3469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58825"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8" name="Picture 7">
            <a:extLst>
              <a:ext uri="{FF2B5EF4-FFF2-40B4-BE49-F238E27FC236}">
                <a16:creationId xmlns:a16="http://schemas.microsoft.com/office/drawing/2014/main" id="{4080E329-CC4F-4556-840D-8120C3D1EB8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921551" y="2190750"/>
            <a:ext cx="3810000" cy="2266950"/>
          </a:xfrm>
          <a:prstGeom prst="rect">
            <a:avLst/>
          </a:prstGeom>
        </p:spPr>
      </p:pic>
    </p:spTree>
    <p:extLst>
      <p:ext uri="{BB962C8B-B14F-4D97-AF65-F5344CB8AC3E}">
        <p14:creationId xmlns:p14="http://schemas.microsoft.com/office/powerpoint/2010/main" val="20416969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2A219996-E115-8B9A-1078-86CE1D146CF9}"/>
            </a:ext>
          </a:extLst>
        </p:cNvPr>
        <p:cNvGrpSpPr/>
        <p:nvPr/>
      </p:nvGrpSpPr>
      <p:grpSpPr>
        <a:xfrm>
          <a:off x="0" y="0"/>
          <a:ext cx="0" cy="0"/>
          <a:chOff x="0" y="0"/>
          <a:chExt cx="0" cy="0"/>
        </a:xfrm>
      </p:grpSpPr>
      <p:sp useBgFill="1">
        <p:nvSpPr>
          <p:cNvPr id="3190" name="Rectangle 3189">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192" name="Freeform: Shape 3191">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3194" name="Freeform: Shape 3193">
            <a:extLst>
              <a:ext uri="{FF2B5EF4-FFF2-40B4-BE49-F238E27FC236}">
                <a16:creationId xmlns:a16="http://schemas.microsoft.com/office/drawing/2014/main" id="{8B598134-D292-43E6-9C55-1171980469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1834" y="0"/>
            <a:ext cx="4980168" cy="6858000"/>
          </a:xfrm>
          <a:custGeom>
            <a:avLst/>
            <a:gdLst>
              <a:gd name="connsiteX0" fmla="*/ 1623023 w 4901771"/>
              <a:gd name="connsiteY0" fmla="*/ 0 h 6858000"/>
              <a:gd name="connsiteX1" fmla="*/ 2716256 w 4901771"/>
              <a:gd name="connsiteY1" fmla="*/ 0 h 6858000"/>
              <a:gd name="connsiteX2" fmla="*/ 3496422 w 4901771"/>
              <a:gd name="connsiteY2" fmla="*/ 0 h 6858000"/>
              <a:gd name="connsiteX3" fmla="*/ 4544484 w 4901771"/>
              <a:gd name="connsiteY3" fmla="*/ 0 h 6858000"/>
              <a:gd name="connsiteX4" fmla="*/ 4710787 w 4901771"/>
              <a:gd name="connsiteY4" fmla="*/ 0 h 6858000"/>
              <a:gd name="connsiteX5" fmla="*/ 4901771 w 4901771"/>
              <a:gd name="connsiteY5" fmla="*/ 0 h 6858000"/>
              <a:gd name="connsiteX6" fmla="*/ 4901771 w 4901771"/>
              <a:gd name="connsiteY6" fmla="*/ 6858000 h 6858000"/>
              <a:gd name="connsiteX7" fmla="*/ 4710787 w 4901771"/>
              <a:gd name="connsiteY7" fmla="*/ 6858000 h 6858000"/>
              <a:gd name="connsiteX8" fmla="*/ 4544484 w 4901771"/>
              <a:gd name="connsiteY8" fmla="*/ 6858000 h 6858000"/>
              <a:gd name="connsiteX9" fmla="*/ 3496422 w 4901771"/>
              <a:gd name="connsiteY9" fmla="*/ 6858000 h 6858000"/>
              <a:gd name="connsiteX10" fmla="*/ 2716256 w 4901771"/>
              <a:gd name="connsiteY10" fmla="*/ 6858000 h 6858000"/>
              <a:gd name="connsiteX11" fmla="*/ 2502754 w 4901771"/>
              <a:gd name="connsiteY11" fmla="*/ 6858000 h 6858000"/>
              <a:gd name="connsiteX12" fmla="*/ 2390998 w 4901771"/>
              <a:gd name="connsiteY12" fmla="*/ 6780599 h 6858000"/>
              <a:gd name="connsiteX13" fmla="*/ 1874350 w 4901771"/>
              <a:gd name="connsiteY13" fmla="*/ 6374814 h 6858000"/>
              <a:gd name="connsiteX14" fmla="*/ 0 w 4901771"/>
              <a:gd name="connsiteY14" fmla="*/ 3621656 h 6858000"/>
              <a:gd name="connsiteX15" fmla="*/ 1600899 w 4901771"/>
              <a:gd name="connsiteY15"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901771" h="6858000">
                <a:moveTo>
                  <a:pt x="1623023" y="0"/>
                </a:moveTo>
                <a:lnTo>
                  <a:pt x="2716256" y="0"/>
                </a:lnTo>
                <a:lnTo>
                  <a:pt x="3496422" y="0"/>
                </a:lnTo>
                <a:lnTo>
                  <a:pt x="4544484" y="0"/>
                </a:lnTo>
                <a:lnTo>
                  <a:pt x="4710787" y="0"/>
                </a:lnTo>
                <a:lnTo>
                  <a:pt x="4901771" y="0"/>
                </a:lnTo>
                <a:lnTo>
                  <a:pt x="4901771" y="6858000"/>
                </a:lnTo>
                <a:lnTo>
                  <a:pt x="4710787" y="6858000"/>
                </a:lnTo>
                <a:lnTo>
                  <a:pt x="4544484" y="6858000"/>
                </a:lnTo>
                <a:lnTo>
                  <a:pt x="3496422" y="6858000"/>
                </a:lnTo>
                <a:lnTo>
                  <a:pt x="271625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96" name="Freeform: Shape 3195">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DA1684EF-6E51-14D2-1CF5-9F510F66FFD5}"/>
              </a:ext>
            </a:extLst>
          </p:cNvPr>
          <p:cNvSpPr>
            <a:spLocks noGrp="1"/>
          </p:cNvSpPr>
          <p:nvPr>
            <p:ph type="title"/>
          </p:nvPr>
        </p:nvSpPr>
        <p:spPr>
          <a:xfrm>
            <a:off x="8041060" y="794853"/>
            <a:ext cx="4439976" cy="815286"/>
          </a:xfrm>
        </p:spPr>
        <p:txBody>
          <a:bodyPr anchor="b">
            <a:normAutofit/>
          </a:bodyPr>
          <a:lstStyle/>
          <a:p>
            <a:r>
              <a:rPr lang="en-US" dirty="0"/>
              <a:t>Success Criteria</a:t>
            </a:r>
            <a:endParaRPr lang="en-AU" dirty="0"/>
          </a:p>
        </p:txBody>
      </p:sp>
      <p:sp>
        <p:nvSpPr>
          <p:cNvPr id="3" name="Content Placeholder 2">
            <a:extLst>
              <a:ext uri="{FF2B5EF4-FFF2-40B4-BE49-F238E27FC236}">
                <a16:creationId xmlns:a16="http://schemas.microsoft.com/office/drawing/2014/main" id="{E00C9058-88E4-51D4-E2E6-318126B88D1B}"/>
              </a:ext>
            </a:extLst>
          </p:cNvPr>
          <p:cNvSpPr>
            <a:spLocks noGrp="1"/>
          </p:cNvSpPr>
          <p:nvPr>
            <p:ph idx="1"/>
          </p:nvPr>
        </p:nvSpPr>
        <p:spPr>
          <a:xfrm>
            <a:off x="7972425" y="1704975"/>
            <a:ext cx="4067175" cy="4533899"/>
          </a:xfrm>
        </p:spPr>
        <p:txBody>
          <a:bodyPr>
            <a:normAutofit/>
          </a:bodyPr>
          <a:lstStyle/>
          <a:p>
            <a:pPr marL="285750" indent="-285750">
              <a:lnSpc>
                <a:spcPct val="130000"/>
              </a:lnSpc>
              <a:buFont typeface="Arial" panose="020B0604020202020204" pitchFamily="34" charset="0"/>
              <a:buChar char="•"/>
            </a:pPr>
            <a:r>
              <a:rPr lang="en-US" sz="2000" dirty="0"/>
              <a:t>Identify the origin and insertion of a muscle.</a:t>
            </a:r>
          </a:p>
          <a:p>
            <a:pPr marL="285750" indent="-285750">
              <a:lnSpc>
                <a:spcPct val="130000"/>
              </a:lnSpc>
              <a:buFont typeface="Arial" panose="020B0604020202020204" pitchFamily="34" charset="0"/>
              <a:buChar char="•"/>
            </a:pPr>
            <a:r>
              <a:rPr lang="en-US" sz="2000" dirty="0"/>
              <a:t>Distinguish between flexion and extension.</a:t>
            </a:r>
          </a:p>
          <a:p>
            <a:pPr marL="285750" indent="-285750">
              <a:lnSpc>
                <a:spcPct val="130000"/>
              </a:lnSpc>
              <a:buFont typeface="Arial" panose="020B0604020202020204" pitchFamily="34" charset="0"/>
              <a:buChar char="•"/>
            </a:pPr>
            <a:r>
              <a:rPr lang="en-US" sz="2000" dirty="0"/>
              <a:t>Define and identify agonist and antagonist and synergist.</a:t>
            </a:r>
          </a:p>
          <a:p>
            <a:pPr marL="285750" indent="-285750">
              <a:lnSpc>
                <a:spcPct val="130000"/>
              </a:lnSpc>
              <a:buFont typeface="Arial" panose="020B0604020202020204" pitchFamily="34" charset="0"/>
              <a:buChar char="•"/>
            </a:pPr>
            <a:r>
              <a:rPr lang="en-US" sz="2000" dirty="0"/>
              <a:t>Give examples of antagonistic pairs.</a:t>
            </a:r>
          </a:p>
          <a:p>
            <a:pPr marL="342900" indent="-342900">
              <a:lnSpc>
                <a:spcPct val="130000"/>
              </a:lnSpc>
              <a:buFont typeface="Arial" panose="020B0604020202020204" pitchFamily="34" charset="0"/>
              <a:buChar char="•"/>
            </a:pPr>
            <a:endParaRPr lang="en-US" sz="1300" dirty="0"/>
          </a:p>
          <a:p>
            <a:pPr marL="342900" indent="-342900">
              <a:lnSpc>
                <a:spcPct val="130000"/>
              </a:lnSpc>
              <a:buFont typeface="Arial" panose="020B0604020202020204" pitchFamily="34" charset="0"/>
              <a:buChar char="•"/>
            </a:pPr>
            <a:endParaRPr lang="en-AU" sz="1300" dirty="0"/>
          </a:p>
        </p:txBody>
      </p:sp>
      <p:pic>
        <p:nvPicPr>
          <p:cNvPr id="6" name="Picture 5" descr="A person in underwear with wires around his neck&#10;&#10;Description automatically generated">
            <a:extLst>
              <a:ext uri="{FF2B5EF4-FFF2-40B4-BE49-F238E27FC236}">
                <a16:creationId xmlns:a16="http://schemas.microsoft.com/office/drawing/2014/main" id="{8662AFA5-E474-0269-2339-ABA121C8AB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759" y="964454"/>
            <a:ext cx="6572121" cy="4929091"/>
          </a:xfrm>
          <a:prstGeom prst="rect">
            <a:avLst/>
          </a:prstGeom>
        </p:spPr>
      </p:pic>
    </p:spTree>
    <p:extLst>
      <p:ext uri="{BB962C8B-B14F-4D97-AF65-F5344CB8AC3E}">
        <p14:creationId xmlns:p14="http://schemas.microsoft.com/office/powerpoint/2010/main" val="32265888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E6F37BF9-E51B-B2C8-6C9E-026477767428}"/>
              </a:ext>
            </a:extLst>
          </p:cNvPr>
          <p:cNvSpPr>
            <a:spLocks noGrp="1"/>
          </p:cNvSpPr>
          <p:nvPr>
            <p:ph type="title"/>
          </p:nvPr>
        </p:nvSpPr>
        <p:spPr>
          <a:xfrm>
            <a:off x="992518" y="442913"/>
            <a:ext cx="5271804" cy="1639888"/>
          </a:xfrm>
        </p:spPr>
        <p:txBody>
          <a:bodyPr anchor="b">
            <a:normAutofit/>
          </a:bodyPr>
          <a:lstStyle/>
          <a:p>
            <a:r>
              <a:rPr lang="en-AU" dirty="0"/>
              <a:t>Muscles</a:t>
            </a:r>
          </a:p>
        </p:txBody>
      </p:sp>
      <p:sp>
        <p:nvSpPr>
          <p:cNvPr id="3" name="Content Placeholder 2">
            <a:extLst>
              <a:ext uri="{FF2B5EF4-FFF2-40B4-BE49-F238E27FC236}">
                <a16:creationId xmlns:a16="http://schemas.microsoft.com/office/drawing/2014/main" id="{FCCEEF39-0431-3E53-1241-0CC4A911C873}"/>
              </a:ext>
            </a:extLst>
          </p:cNvPr>
          <p:cNvSpPr>
            <a:spLocks noGrp="1"/>
          </p:cNvSpPr>
          <p:nvPr>
            <p:ph idx="1"/>
          </p:nvPr>
        </p:nvSpPr>
        <p:spPr>
          <a:xfrm>
            <a:off x="992519" y="2312988"/>
            <a:ext cx="5271804" cy="3651250"/>
          </a:xfrm>
        </p:spPr>
        <p:txBody>
          <a:bodyPr>
            <a:normAutofit lnSpcReduction="10000"/>
          </a:bodyPr>
          <a:lstStyle/>
          <a:p>
            <a:r>
              <a:rPr lang="en-AU" sz="2400" dirty="0"/>
              <a:t>Skeletal muscles allow bones to move around joints. Muscles are attached to the bone by tendons, at the insertion point on the moving bone, and at the origin on the non-moving bone. </a:t>
            </a:r>
          </a:p>
        </p:txBody>
      </p:sp>
      <p:sp>
        <p:nvSpPr>
          <p:cNvPr id="22" name="Freeform: Shape 21">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Shape 23">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77485"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6" name="Freeform: Shape 25">
            <a:extLst>
              <a:ext uri="{FF2B5EF4-FFF2-40B4-BE49-F238E27FC236}">
                <a16:creationId xmlns:a16="http://schemas.microsoft.com/office/drawing/2014/main" id="{55C54A75-E44A-4147-B9D0-FF46CFD31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54925"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5" name="Picture 4">
            <a:extLst>
              <a:ext uri="{FF2B5EF4-FFF2-40B4-BE49-F238E27FC236}">
                <a16:creationId xmlns:a16="http://schemas.microsoft.com/office/drawing/2014/main" id="{8858E010-DA8B-9A37-0C66-8F4A7F424993}"/>
              </a:ext>
            </a:extLst>
          </p:cNvPr>
          <p:cNvPicPr>
            <a:picLocks noChangeAspect="1"/>
          </p:cNvPicPr>
          <p:nvPr/>
        </p:nvPicPr>
        <p:blipFill rotWithShape="1">
          <a:blip r:embed="rId2"/>
          <a:srcRect l="22065" r="42113"/>
          <a:stretch/>
        </p:blipFill>
        <p:spPr>
          <a:xfrm>
            <a:off x="7203882" y="10"/>
            <a:ext cx="4988118" cy="6857990"/>
          </a:xfrm>
          <a:custGeom>
            <a:avLst/>
            <a:gdLst/>
            <a:ahLst/>
            <a:cxnLst/>
            <a:rect l="l" t="t" r="r" b="b"/>
            <a:pathLst>
              <a:path w="4901771" h="6858000">
                <a:moveTo>
                  <a:pt x="1623023" y="0"/>
                </a:moveTo>
                <a:lnTo>
                  <a:pt x="2716256" y="0"/>
                </a:lnTo>
                <a:lnTo>
                  <a:pt x="3496422" y="0"/>
                </a:lnTo>
                <a:lnTo>
                  <a:pt x="4544484" y="0"/>
                </a:lnTo>
                <a:lnTo>
                  <a:pt x="4710787" y="0"/>
                </a:lnTo>
                <a:lnTo>
                  <a:pt x="4901771" y="0"/>
                </a:lnTo>
                <a:lnTo>
                  <a:pt x="4901771" y="6858000"/>
                </a:lnTo>
                <a:lnTo>
                  <a:pt x="4710787" y="6858000"/>
                </a:lnTo>
                <a:lnTo>
                  <a:pt x="4544484" y="6858000"/>
                </a:lnTo>
                <a:lnTo>
                  <a:pt x="3496422" y="6858000"/>
                </a:lnTo>
                <a:lnTo>
                  <a:pt x="271625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p:spPr>
      </p:pic>
    </p:spTree>
    <p:extLst>
      <p:ext uri="{BB962C8B-B14F-4D97-AF65-F5344CB8AC3E}">
        <p14:creationId xmlns:p14="http://schemas.microsoft.com/office/powerpoint/2010/main" val="22191886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32362-0A59-BF22-8A5A-FA2D6A4EF211}"/>
              </a:ext>
            </a:extLst>
          </p:cNvPr>
          <p:cNvSpPr>
            <a:spLocks noGrp="1"/>
          </p:cNvSpPr>
          <p:nvPr>
            <p:ph type="title"/>
          </p:nvPr>
        </p:nvSpPr>
        <p:spPr/>
        <p:txBody>
          <a:bodyPr/>
          <a:lstStyle/>
          <a:p>
            <a:r>
              <a:rPr lang="en-AU"/>
              <a:t>Muscles in pairs</a:t>
            </a:r>
          </a:p>
        </p:txBody>
      </p:sp>
      <p:sp>
        <p:nvSpPr>
          <p:cNvPr id="3" name="Content Placeholder 2">
            <a:extLst>
              <a:ext uri="{FF2B5EF4-FFF2-40B4-BE49-F238E27FC236}">
                <a16:creationId xmlns:a16="http://schemas.microsoft.com/office/drawing/2014/main" id="{4A8BDBDC-04A9-1475-0999-DFDF11294AA5}"/>
              </a:ext>
            </a:extLst>
          </p:cNvPr>
          <p:cNvSpPr>
            <a:spLocks noGrp="1"/>
          </p:cNvSpPr>
          <p:nvPr>
            <p:ph idx="1"/>
          </p:nvPr>
        </p:nvSpPr>
        <p:spPr>
          <a:xfrm>
            <a:off x="1920240" y="2312276"/>
            <a:ext cx="9233535" cy="4103504"/>
          </a:xfrm>
        </p:spPr>
        <p:txBody>
          <a:bodyPr>
            <a:normAutofit/>
          </a:bodyPr>
          <a:lstStyle/>
          <a:p>
            <a:r>
              <a:rPr lang="en-AU" sz="2400" dirty="0"/>
              <a:t>Since muscles can only contract, they can only pull bones (via tendons) but not push them. Pairs of muscles coordinate movement, with opposing actions. While the agonist (‘prime mover’) pulls, the antagonist relaxes to allow control over the motion. </a:t>
            </a:r>
          </a:p>
          <a:p>
            <a:r>
              <a:rPr lang="en-AU" sz="2400" dirty="0"/>
              <a:t>Synergist muscles help to support or assist the prime mover or act as a stabiliser for the joint.</a:t>
            </a:r>
          </a:p>
        </p:txBody>
      </p:sp>
    </p:spTree>
    <p:extLst>
      <p:ext uri="{BB962C8B-B14F-4D97-AF65-F5344CB8AC3E}">
        <p14:creationId xmlns:p14="http://schemas.microsoft.com/office/powerpoint/2010/main" val="2576042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31196286-651C-6150-F2D8-37B9D01C4BF3}"/>
              </a:ext>
            </a:extLst>
          </p:cNvPr>
          <p:cNvPicPr>
            <a:picLocks noGrp="1" noChangeAspect="1"/>
          </p:cNvPicPr>
          <p:nvPr>
            <p:ph idx="1"/>
          </p:nvPr>
        </p:nvPicPr>
        <p:blipFill>
          <a:blip r:embed="rId2"/>
          <a:stretch>
            <a:fillRect/>
          </a:stretch>
        </p:blipFill>
        <p:spPr>
          <a:xfrm>
            <a:off x="1645181" y="246664"/>
            <a:ext cx="8901638" cy="6364671"/>
          </a:xfrm>
          <a:prstGeom prst="rect">
            <a:avLst/>
          </a:prstGeom>
        </p:spPr>
      </p:pic>
    </p:spTree>
    <p:extLst>
      <p:ext uri="{BB962C8B-B14F-4D97-AF65-F5344CB8AC3E}">
        <p14:creationId xmlns:p14="http://schemas.microsoft.com/office/powerpoint/2010/main" val="23006712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B52BF-0557-AC07-593F-C97E311BBBB6}"/>
              </a:ext>
            </a:extLst>
          </p:cNvPr>
          <p:cNvSpPr>
            <a:spLocks noGrp="1"/>
          </p:cNvSpPr>
          <p:nvPr>
            <p:ph type="title"/>
          </p:nvPr>
        </p:nvSpPr>
        <p:spPr/>
        <p:txBody>
          <a:bodyPr/>
          <a:lstStyle/>
          <a:p>
            <a:r>
              <a:rPr lang="en-AU" dirty="0"/>
              <a:t>Flexion and extension</a:t>
            </a:r>
          </a:p>
        </p:txBody>
      </p:sp>
      <p:pic>
        <p:nvPicPr>
          <p:cNvPr id="6" name="Content Placeholder 5">
            <a:extLst>
              <a:ext uri="{FF2B5EF4-FFF2-40B4-BE49-F238E27FC236}">
                <a16:creationId xmlns:a16="http://schemas.microsoft.com/office/drawing/2014/main" id="{A4ED44EA-B3CE-1278-9053-D2D2488247FD}"/>
              </a:ext>
            </a:extLst>
          </p:cNvPr>
          <p:cNvPicPr>
            <a:picLocks noGrp="1" noChangeAspect="1"/>
          </p:cNvPicPr>
          <p:nvPr>
            <p:ph idx="1"/>
          </p:nvPr>
        </p:nvPicPr>
        <p:blipFill rotWithShape="1">
          <a:blip r:embed="rId2"/>
          <a:srcRect t="19018"/>
          <a:stretch/>
        </p:blipFill>
        <p:spPr>
          <a:xfrm>
            <a:off x="343853" y="1787489"/>
            <a:ext cx="5578475" cy="4517595"/>
          </a:xfrm>
          <a:prstGeom prst="rect">
            <a:avLst/>
          </a:prstGeom>
        </p:spPr>
      </p:pic>
      <p:pic>
        <p:nvPicPr>
          <p:cNvPr id="7" name="Picture 6">
            <a:extLst>
              <a:ext uri="{FF2B5EF4-FFF2-40B4-BE49-F238E27FC236}">
                <a16:creationId xmlns:a16="http://schemas.microsoft.com/office/drawing/2014/main" id="{D22718E3-9051-1A78-D2DC-06467CBE9A90}"/>
              </a:ext>
            </a:extLst>
          </p:cNvPr>
          <p:cNvPicPr>
            <a:picLocks noChangeAspect="1"/>
          </p:cNvPicPr>
          <p:nvPr/>
        </p:nvPicPr>
        <p:blipFill>
          <a:blip r:embed="rId3"/>
          <a:stretch>
            <a:fillRect/>
          </a:stretch>
        </p:blipFill>
        <p:spPr>
          <a:xfrm>
            <a:off x="6096000" y="1787489"/>
            <a:ext cx="5248381" cy="4517594"/>
          </a:xfrm>
          <a:prstGeom prst="rect">
            <a:avLst/>
          </a:prstGeom>
        </p:spPr>
      </p:pic>
      <p:sp>
        <p:nvSpPr>
          <p:cNvPr id="8" name="Oval 7">
            <a:extLst>
              <a:ext uri="{FF2B5EF4-FFF2-40B4-BE49-F238E27FC236}">
                <a16:creationId xmlns:a16="http://schemas.microsoft.com/office/drawing/2014/main" id="{5B11F4B2-6BB5-1E01-86F8-D689963468CA}"/>
              </a:ext>
            </a:extLst>
          </p:cNvPr>
          <p:cNvSpPr/>
          <p:nvPr/>
        </p:nvSpPr>
        <p:spPr>
          <a:xfrm>
            <a:off x="6305525" y="1974518"/>
            <a:ext cx="1544320" cy="1158240"/>
          </a:xfrm>
          <a:prstGeom prst="ellipse">
            <a:avLst/>
          </a:prstGeom>
          <a:gradFill flip="none" rotWithShape="1">
            <a:gsLst>
              <a:gs pos="84000">
                <a:srgbClr val="6592CB"/>
              </a:gs>
              <a:gs pos="17000">
                <a:srgbClr val="5485C0"/>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4089257755"/>
      </p:ext>
    </p:extLst>
  </p:cSld>
  <p:clrMapOvr>
    <a:masterClrMapping/>
  </p:clrMapOvr>
</p:sld>
</file>

<file path=ppt/theme/theme1.xml><?xml version="1.0" encoding="utf-8"?>
<a:theme xmlns:a="http://schemas.openxmlformats.org/drawingml/2006/main" name="SketchLines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2987</TotalTime>
  <Words>295</Words>
  <Application>Microsoft Office PowerPoint</Application>
  <PresentationFormat>Widescreen</PresentationFormat>
  <Paragraphs>30</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Meiryo</vt:lpstr>
      <vt:lpstr>Arial</vt:lpstr>
      <vt:lpstr>Calibri</vt:lpstr>
      <vt:lpstr>Corbel</vt:lpstr>
      <vt:lpstr>SketchLinesVTI</vt:lpstr>
      <vt:lpstr>Muscles working together</vt:lpstr>
      <vt:lpstr>Review </vt:lpstr>
      <vt:lpstr>PowerPoint Presentation</vt:lpstr>
      <vt:lpstr>Learning Intentions</vt:lpstr>
      <vt:lpstr>Success Criteria</vt:lpstr>
      <vt:lpstr>Muscles</vt:lpstr>
      <vt:lpstr>Muscles in pairs</vt:lpstr>
      <vt:lpstr>PowerPoint Presentation</vt:lpstr>
      <vt:lpstr>Flexion and extension</vt:lpstr>
      <vt:lpstr>Muscle tone</vt:lpstr>
      <vt:lpstr>Success Criteria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Nervous System</dc:title>
  <dc:creator>Kristy</dc:creator>
  <cp:lastModifiedBy>JOHNSON Kristy [Narrogin Senior High School]</cp:lastModifiedBy>
  <cp:revision>47</cp:revision>
  <dcterms:created xsi:type="dcterms:W3CDTF">2023-02-01T11:31:06Z</dcterms:created>
  <dcterms:modified xsi:type="dcterms:W3CDTF">2024-04-24T05:08:14Z</dcterms:modified>
</cp:coreProperties>
</file>

<file path=docProps/thumbnail.jpeg>
</file>